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1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2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20.bin" ContentType="application/vnd.openxmlformats-officedocument.oleObject"/>
  <Override PartName="/ppt/notesSlides/notesSlide17.xml" ContentType="application/vnd.openxmlformats-officedocument.presentationml.notesSlide+xml"/>
  <Override PartName="/ppt/embeddings/oleObject21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22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80" r:id="rId4"/>
    <p:sldId id="259" r:id="rId5"/>
    <p:sldId id="279" r:id="rId6"/>
    <p:sldId id="281" r:id="rId7"/>
    <p:sldId id="261" r:id="rId8"/>
    <p:sldId id="262" r:id="rId9"/>
    <p:sldId id="263" r:id="rId10"/>
    <p:sldId id="264" r:id="rId11"/>
    <p:sldId id="266" r:id="rId12"/>
    <p:sldId id="286" r:id="rId13"/>
    <p:sldId id="267" r:id="rId14"/>
    <p:sldId id="282" r:id="rId15"/>
    <p:sldId id="268" r:id="rId16"/>
    <p:sldId id="269" r:id="rId17"/>
    <p:sldId id="270" r:id="rId18"/>
    <p:sldId id="271" r:id="rId19"/>
    <p:sldId id="283" r:id="rId20"/>
    <p:sldId id="288" r:id="rId21"/>
    <p:sldId id="272" r:id="rId22"/>
    <p:sldId id="291" r:id="rId23"/>
    <p:sldId id="284" r:id="rId24"/>
    <p:sldId id="290" r:id="rId25"/>
    <p:sldId id="275" r:id="rId26"/>
    <p:sldId id="285" r:id="rId27"/>
    <p:sldId id="278" r:id="rId28"/>
    <p:sldId id="287" r:id="rId29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4595C7-66B6-EB4F-810E-02ECB12041C0}">
          <p14:sldIdLst>
            <p14:sldId id="257"/>
            <p14:sldId id="258"/>
            <p14:sldId id="280"/>
            <p14:sldId id="259"/>
            <p14:sldId id="279"/>
            <p14:sldId id="281"/>
            <p14:sldId id="261"/>
            <p14:sldId id="262"/>
            <p14:sldId id="263"/>
            <p14:sldId id="264"/>
            <p14:sldId id="266"/>
            <p14:sldId id="286"/>
            <p14:sldId id="267"/>
            <p14:sldId id="282"/>
            <p14:sldId id="268"/>
            <p14:sldId id="269"/>
            <p14:sldId id="270"/>
            <p14:sldId id="271"/>
            <p14:sldId id="283"/>
            <p14:sldId id="288"/>
            <p14:sldId id="272"/>
            <p14:sldId id="291"/>
            <p14:sldId id="284"/>
            <p14:sldId id="290"/>
            <p14:sldId id="275"/>
            <p14:sldId id="285"/>
            <p14:sldId id="278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0" autoAdjust="0"/>
    <p:restoredTop sz="68790" autoAdjust="0"/>
  </p:normalViewPr>
  <p:slideViewPr>
    <p:cSldViewPr>
      <p:cViewPr varScale="1">
        <p:scale>
          <a:sx n="37" d="100"/>
          <a:sy n="37" d="100"/>
        </p:scale>
        <p:origin x="-15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1" Type="http://schemas.openxmlformats.org/officeDocument/2006/relationships/image" Target="../media/image16.wmf"/><Relationship Id="rId2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E9607-2C25-4E37-935D-D4796470DF6D}" type="datetimeFigureOut">
              <a:rPr lang="ko-KR" altLang="en-US" smtClean="0"/>
              <a:t>15. 1. 30.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0F8E0-9721-4367-A00C-4C9AA5AFCD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888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F63FF-0A5D-4CCA-8A54-765B30E2DFC5}" type="datetimeFigureOut">
              <a:rPr lang="ko-KR" altLang="en-US" smtClean="0"/>
              <a:pPr/>
              <a:t>15. 1. 30.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F82A9-D169-475D-B8EC-28228DF646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4674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841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441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045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3844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990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B80B-787A-45CE-81E3-3130837874B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B80B-787A-45CE-81E3-3130837874BA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516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4910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814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91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783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0093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574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197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1319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766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748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810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38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02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48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741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024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F82A9-D169-475D-B8EC-28228DF6464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14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8B71-F3FF-0A46-B888-3322A75CEB26}" type="datetime1">
              <a:rPr lang="ko-KR" altLang="en-US" smtClean="0"/>
              <a:t>15. 1. 30.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4FCC-F66F-4085-9CF7-9C617BE2A6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656-C5C2-884D-85C0-1CCB67A0960D}" type="datetime1">
              <a:rPr lang="ko-KR" altLang="en-US" smtClean="0"/>
              <a:t>15. 1. 30.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4FCC-F66F-4085-9CF7-9C617BE2A6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8C89-77DC-0F4E-87B0-B93E34C08781}" type="datetime1">
              <a:rPr lang="ko-KR" altLang="en-US" smtClean="0"/>
              <a:t>15. 1. 30.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4FCC-F66F-4085-9CF7-9C617BE2A6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91E7-9405-4545-935D-FAAA7417DC3D}" type="datetime1">
              <a:rPr lang="ko-KR" altLang="en-US" smtClean="0"/>
              <a:t>15. 1. 30.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4FCC-F66F-4085-9CF7-9C617BE2A6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E5CE-8084-9F43-B998-2E0993E16A71}" type="datetime1">
              <a:rPr lang="ko-KR" altLang="en-US" smtClean="0"/>
              <a:t>15. 1. 30.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4FCC-F66F-4085-9CF7-9C617BE2A6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619F-DC6F-2A47-B222-77D51E88A0CC}" type="datetime1">
              <a:rPr lang="ko-KR" altLang="en-US" smtClean="0"/>
              <a:t>15. 1. 30.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4FCC-F66F-4085-9CF7-9C617BE2A6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E8C1-F776-ED4B-991E-C51BD498B6D9}" type="datetime1">
              <a:rPr lang="ko-KR" altLang="en-US" smtClean="0"/>
              <a:t>15. 1. 30.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4FCC-F66F-4085-9CF7-9C617BE2A6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0F1D-4472-FF42-86C3-992AE3B413E3}" type="datetime1">
              <a:rPr lang="ko-KR" altLang="en-US" smtClean="0"/>
              <a:t>15. 1. 30.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4FCC-F66F-4085-9CF7-9C617BE2A6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E9BB-5781-5047-A206-DBEAFBECA19A}" type="datetime1">
              <a:rPr lang="ko-KR" altLang="en-US" smtClean="0"/>
              <a:t>15. 1. 30.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4FCC-F66F-4085-9CF7-9C617BE2A6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D371-63B1-1248-B218-7DBECDC63C03}" type="datetime1">
              <a:rPr lang="ko-KR" altLang="en-US" smtClean="0"/>
              <a:t>15. 1. 30.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4FCC-F66F-4085-9CF7-9C617BE2A6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5F9F-DEA5-AC4E-A1F9-96CFC1D2E9DC}" type="datetime1">
              <a:rPr lang="ko-KR" altLang="en-US" smtClean="0"/>
              <a:t>15. 1. 30.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4FCC-F66F-4085-9CF7-9C617BE2A6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5E68-81F1-6D41-869D-8101E6A33E73}" type="datetime1">
              <a:rPr lang="ko-KR" altLang="en-US" smtClean="0"/>
              <a:t>15. 1. 30.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2015 High1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4FCC-F66F-4085-9CF7-9C617BE2A6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4.wmf"/><Relationship Id="rId8" Type="http://schemas.openxmlformats.org/officeDocument/2006/relationships/oleObject" Target="../embeddings/oleObject10.bin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wmf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18.wmf"/><Relationship Id="rId14" Type="http://schemas.openxmlformats.org/officeDocument/2006/relationships/oleObject" Target="../embeddings/oleObject17.bin"/><Relationship Id="rId15" Type="http://schemas.openxmlformats.org/officeDocument/2006/relationships/image" Target="../media/image1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3.w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4.wmf"/><Relationship Id="rId10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2.emf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4.wmf"/><Relationship Id="rId8" Type="http://schemas.openxmlformats.org/officeDocument/2006/relationships/oleObject" Target="../embeddings/oleObject25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9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8596" y="1700808"/>
            <a:ext cx="8286808" cy="3456383"/>
          </a:xfrm>
        </p:spPr>
        <p:txBody>
          <a:bodyPr>
            <a:noAutofit/>
          </a:bodyPr>
          <a:lstStyle/>
          <a:p>
            <a:r>
              <a:rPr lang="en-US" altLang="ko-KR" sz="3200" dirty="0" smtClean="0"/>
              <a:t>Cosmological Tests </a:t>
            </a:r>
            <a:br>
              <a:rPr lang="en-US" altLang="ko-KR" sz="3200" dirty="0" smtClean="0"/>
            </a:br>
            <a:r>
              <a:rPr lang="en-US" altLang="ko-KR" sz="3200" dirty="0" smtClean="0"/>
              <a:t>using Redshift Space Clustering </a:t>
            </a:r>
            <a:br>
              <a:rPr lang="en-US" altLang="ko-KR" sz="3200" dirty="0" smtClean="0"/>
            </a:br>
            <a:r>
              <a:rPr lang="en-US" altLang="ko-KR" sz="3200" dirty="0" smtClean="0"/>
              <a:t>in BOSS DR11</a:t>
            </a:r>
            <a:br>
              <a:rPr lang="en-US" altLang="ko-KR" sz="3200" dirty="0" smtClean="0"/>
            </a:br>
            <a:r>
              <a:rPr lang="en-US" altLang="ko-KR" sz="2400" dirty="0" smtClean="0"/>
              <a:t>(Y</a:t>
            </a:r>
            <a:r>
              <a:rPr lang="en-US" altLang="ko-KR" sz="2400" dirty="0"/>
              <a:t>. -S. </a:t>
            </a:r>
            <a:r>
              <a:rPr lang="en-US" altLang="ko-KR" sz="2400" dirty="0" smtClean="0"/>
              <a:t>Song, </a:t>
            </a:r>
            <a:r>
              <a:rPr lang="en-US" altLang="ko-KR" sz="2400" dirty="0"/>
              <a:t>C. G. </a:t>
            </a:r>
            <a:r>
              <a:rPr lang="en-US" altLang="ko-KR" sz="2400" dirty="0" err="1" smtClean="0"/>
              <a:t>Sabiu</a:t>
            </a:r>
            <a:r>
              <a:rPr lang="en-US" altLang="ko-KR" sz="2400" dirty="0" smtClean="0"/>
              <a:t>, </a:t>
            </a:r>
            <a:r>
              <a:rPr lang="en-US" altLang="ko-KR" sz="2400" dirty="0"/>
              <a:t>T. </a:t>
            </a:r>
            <a:r>
              <a:rPr lang="en-US" altLang="ko-KR" sz="2400" dirty="0" smtClean="0"/>
              <a:t>Okumura,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M. Oh, E. V. Linder)</a:t>
            </a:r>
            <a:br>
              <a:rPr lang="en-US" altLang="ko-KR" sz="2400" dirty="0" smtClean="0"/>
            </a:b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1800" dirty="0" smtClean="0"/>
              <a:t>following</a:t>
            </a:r>
            <a:br>
              <a:rPr lang="en-US" altLang="ko-KR" sz="1800" dirty="0" smtClean="0"/>
            </a:br>
            <a:r>
              <a:rPr lang="en-US" altLang="ko-KR" sz="2000" dirty="0" smtClean="0"/>
              <a:t>Cosmological Constraints </a:t>
            </a:r>
            <a:br>
              <a:rPr lang="en-US" altLang="ko-KR" sz="2000" dirty="0" smtClean="0"/>
            </a:br>
            <a:r>
              <a:rPr lang="en-US" altLang="ko-KR" sz="2000" dirty="0" smtClean="0"/>
              <a:t>from the Anisotropic Clustering Analysis using BOSS DR9</a:t>
            </a:r>
            <a:br>
              <a:rPr lang="en-US" altLang="ko-KR" sz="2000" dirty="0" smtClean="0"/>
            </a:br>
            <a:r>
              <a:rPr lang="en-US" altLang="ko-KR" sz="2000" dirty="0" smtClean="0"/>
              <a:t>(E. V. Linder, M. Oh, T. Okumura, C. G. </a:t>
            </a:r>
            <a:r>
              <a:rPr lang="en-US" altLang="ko-KR" sz="2000" dirty="0" err="1" smtClean="0"/>
              <a:t>Sabiu</a:t>
            </a:r>
            <a:r>
              <a:rPr lang="en-US" altLang="ko-KR" sz="2000" dirty="0" smtClean="0"/>
              <a:t>, Y.-S. Song) </a:t>
            </a:r>
            <a:endParaRPr lang="ko-KR" altLang="en-US" sz="2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2226" y="5060776"/>
            <a:ext cx="8358246" cy="1752600"/>
          </a:xfrm>
        </p:spPr>
        <p:txBody>
          <a:bodyPr>
            <a:normAutofit fontScale="92500" lnSpcReduction="10000"/>
          </a:bodyPr>
          <a:lstStyle/>
          <a:p>
            <a:endParaRPr lang="en-US" altLang="ko-KR" sz="2400" dirty="0" smtClean="0"/>
          </a:p>
          <a:p>
            <a:r>
              <a:rPr lang="en-US" altLang="ko-KR" sz="3100" dirty="0" err="1" smtClean="0"/>
              <a:t>CosKASI</a:t>
            </a:r>
            <a:endParaRPr lang="en-US" altLang="ko-KR" sz="3100" dirty="0" smtClean="0"/>
          </a:p>
          <a:p>
            <a:r>
              <a:rPr lang="en-US" altLang="ko-KR" sz="2200" dirty="0" smtClean="0"/>
              <a:t>(Cosmology group at Korea Astronomy and Space Science Institute)</a:t>
            </a:r>
          </a:p>
          <a:p>
            <a:r>
              <a:rPr lang="en-US" altLang="ko-KR" sz="2600" dirty="0" err="1" smtClean="0"/>
              <a:t>Minji</a:t>
            </a:r>
            <a:r>
              <a:rPr lang="en-US" altLang="ko-KR" sz="2600" dirty="0" smtClean="0"/>
              <a:t> Oh</a:t>
            </a:r>
          </a:p>
        </p:txBody>
      </p:sp>
      <p:pic>
        <p:nvPicPr>
          <p:cNvPr id="5" name="그림 4" descr="한글영문병용조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699"/>
            <a:ext cx="2428892" cy="649409"/>
          </a:xfrm>
          <a:prstGeom prst="rect">
            <a:avLst/>
          </a:prstGeom>
        </p:spPr>
      </p:pic>
      <p:pic>
        <p:nvPicPr>
          <p:cNvPr id="6" name="그림 5" descr="UST-U.I.-메인-시그니처-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148152"/>
            <a:ext cx="2428860" cy="1066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Redshift</a:t>
            </a:r>
            <a:r>
              <a:rPr lang="en-US" altLang="ko-KR" dirty="0" smtClean="0"/>
              <a:t> Space Distortion(RSD)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6829444" cy="63976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- Comparison with simulation</a:t>
            </a:r>
            <a:endParaRPr lang="ko-KR" alt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2530489" y="2193449"/>
            <a:ext cx="4041775" cy="391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직사각형 9"/>
          <p:cNvSpPr/>
          <p:nvPr/>
        </p:nvSpPr>
        <p:spPr>
          <a:xfrm>
            <a:off x="4214810" y="6072206"/>
            <a:ext cx="4643470" cy="35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Song, </a:t>
            </a:r>
            <a:r>
              <a:rPr lang="en-US" altLang="ko-KR" dirty="0" err="1" smtClean="0">
                <a:solidFill>
                  <a:schemeClr val="tx1"/>
                </a:solidFill>
              </a:rPr>
              <a:t>Nishimichi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en-US" altLang="ko-KR" dirty="0" err="1" smtClean="0">
                <a:solidFill>
                  <a:schemeClr val="tx1"/>
                </a:solidFill>
              </a:rPr>
              <a:t>Taruya</a:t>
            </a:r>
            <a:r>
              <a:rPr lang="en-US" altLang="ko-KR" dirty="0" smtClean="0">
                <a:solidFill>
                  <a:schemeClr val="tx1"/>
                </a:solidFill>
              </a:rPr>
              <a:t> and Kayo(2013)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Redshift</a:t>
            </a:r>
            <a:r>
              <a:rPr lang="en-US" altLang="ko-KR" dirty="0" smtClean="0"/>
              <a:t> Space Distortion(RSD)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From               to</a:t>
            </a:r>
          </a:p>
          <a:p>
            <a:pPr lvl="1"/>
            <a:r>
              <a:rPr lang="en-US" altLang="ko-KR" dirty="0" smtClean="0"/>
              <a:t>                 in more explicit form</a:t>
            </a:r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143372" y="1571612"/>
          <a:ext cx="1571636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수식" r:id="rId4" imgW="558720" imgH="228600" progId="Equation.3">
                  <p:embed/>
                </p:oleObj>
              </mc:Choice>
              <mc:Fallback>
                <p:oleObj name="수식" r:id="rId4" imgW="5587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1571612"/>
                        <a:ext cx="1571636" cy="642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000232" y="1553295"/>
          <a:ext cx="1357322" cy="66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수식" r:id="rId6" imgW="495000" imgH="241200" progId="Equation.3">
                  <p:embed/>
                </p:oleObj>
              </mc:Choice>
              <mc:Fallback>
                <p:oleObj name="수식" r:id="rId6" imgW="4950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1553295"/>
                        <a:ext cx="1357322" cy="661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428738" y="2071678"/>
          <a:ext cx="1357312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수식" r:id="rId8" imgW="495000" imgH="241200" progId="Equation.3">
                  <p:embed/>
                </p:oleObj>
              </mc:Choice>
              <mc:Fallback>
                <p:oleObj name="수식" r:id="rId8" imgW="4950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38" y="2071678"/>
                        <a:ext cx="1357312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271454"/>
              </p:ext>
            </p:extLst>
          </p:nvPr>
        </p:nvGraphicFramePr>
        <p:xfrm>
          <a:off x="381892" y="2714625"/>
          <a:ext cx="85105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수식" r:id="rId9" imgW="4101840" imgH="266400" progId="Equation.3">
                  <p:embed/>
                </p:oleObj>
              </mc:Choice>
              <mc:Fallback>
                <p:oleObj name="수식" r:id="rId9" imgW="4101840" imgH="266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892" y="2714625"/>
                        <a:ext cx="85105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Redshift</a:t>
            </a:r>
            <a:r>
              <a:rPr lang="en-US" altLang="ko-KR" dirty="0" smtClean="0"/>
              <a:t> Space Distortion(RSD)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From               to</a:t>
            </a:r>
          </a:p>
          <a:p>
            <a:pPr lvl="1"/>
            <a:r>
              <a:rPr lang="en-US" altLang="ko-KR" dirty="0" smtClean="0"/>
              <a:t> By Fourier transformation</a:t>
            </a:r>
            <a:endParaRPr lang="ko-KR" altLang="en-US" dirty="0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857224" y="2654306"/>
          <a:ext cx="6715172" cy="1350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8" name="수식" r:id="rId4" imgW="3898800" imgH="812520" progId="Equation.3">
                  <p:embed/>
                </p:oleObj>
              </mc:Choice>
              <mc:Fallback>
                <p:oleObj name="수식" r:id="rId4" imgW="3898800" imgH="8125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654306"/>
                        <a:ext cx="6715172" cy="13507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143372" y="1571612"/>
          <a:ext cx="1571636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9" name="수식" r:id="rId6" imgW="558720" imgH="228600" progId="Equation.3">
                  <p:embed/>
                </p:oleObj>
              </mc:Choice>
              <mc:Fallback>
                <p:oleObj name="수식" r:id="rId6" imgW="5587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1571612"/>
                        <a:ext cx="1571636" cy="642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86847"/>
              </p:ext>
            </p:extLst>
          </p:nvPr>
        </p:nvGraphicFramePr>
        <p:xfrm>
          <a:off x="1990542" y="1553295"/>
          <a:ext cx="1357322" cy="66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0" name="수식" r:id="rId8" imgW="495000" imgH="241200" progId="Equation.3">
                  <p:embed/>
                </p:oleObj>
              </mc:Choice>
              <mc:Fallback>
                <p:oleObj name="수식" r:id="rId8" imgW="4950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542" y="1553295"/>
                        <a:ext cx="1357322" cy="661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5500711" y="3000372"/>
          <a:ext cx="2714627" cy="40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1" name="수식" r:id="rId10" imgW="1523880" imgH="228600" progId="Equation.3">
                  <p:embed/>
                </p:oleObj>
              </mc:Choice>
              <mc:Fallback>
                <p:oleObj name="수식" r:id="rId10" imgW="152388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711" y="3000372"/>
                        <a:ext cx="2714627" cy="407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1930427" y="3929066"/>
          <a:ext cx="6427787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2" name="수식" r:id="rId12" imgW="3708360" imgH="1218960" progId="Equation.3">
                  <p:embed/>
                </p:oleObj>
              </mc:Choice>
              <mc:Fallback>
                <p:oleObj name="수식" r:id="rId12" imgW="3708360" imgH="12189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27" y="3929066"/>
                        <a:ext cx="6427787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357159" y="6132079"/>
          <a:ext cx="8643998" cy="583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3" name="수식" r:id="rId14" imgW="7530840" imgH="507960" progId="Equation.3">
                  <p:embed/>
                </p:oleObj>
              </mc:Choice>
              <mc:Fallback>
                <p:oleObj name="수식" r:id="rId14" imgW="7530840" imgH="5079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9" y="6132079"/>
                        <a:ext cx="8643998" cy="583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직사각형 9"/>
          <p:cNvSpPr/>
          <p:nvPr/>
        </p:nvSpPr>
        <p:spPr>
          <a:xfrm>
            <a:off x="5004048" y="4437112"/>
            <a:ext cx="4104456" cy="28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Song, Okumura and </a:t>
            </a:r>
            <a:r>
              <a:rPr lang="en-US" altLang="ko-KR" dirty="0" err="1" smtClean="0">
                <a:solidFill>
                  <a:schemeClr val="tx1"/>
                </a:solidFill>
              </a:rPr>
              <a:t>Taruya</a:t>
            </a:r>
            <a:r>
              <a:rPr lang="en-US" altLang="ko-KR" dirty="0" smtClean="0">
                <a:solidFill>
                  <a:schemeClr val="tx1"/>
                </a:solidFill>
              </a:rPr>
              <a:t>(2014)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Redshift</a:t>
            </a:r>
            <a:r>
              <a:rPr lang="en-US" altLang="ko-KR" dirty="0" smtClean="0"/>
              <a:t> Space Distortion(RSD)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714348" y="1500174"/>
            <a:ext cx="4040188" cy="639762"/>
          </a:xfrm>
        </p:spPr>
        <p:txBody>
          <a:bodyPr/>
          <a:lstStyle/>
          <a:p>
            <a:r>
              <a:rPr lang="en-US" altLang="ko-KR" dirty="0" smtClean="0"/>
              <a:t>- Correlation function</a:t>
            </a:r>
            <a:endParaRPr lang="ko-KR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457200" y="2421400"/>
            <a:ext cx="3669537" cy="346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 bwMode="auto">
          <a:xfrm>
            <a:off x="4645026" y="2357430"/>
            <a:ext cx="3670978" cy="353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5072034" y="2214554"/>
            <a:ext cx="4071966" cy="35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Song, Okumura, and </a:t>
            </a:r>
            <a:r>
              <a:rPr lang="en-US" altLang="ko-KR" dirty="0" err="1" smtClean="0">
                <a:solidFill>
                  <a:schemeClr val="tx1"/>
                </a:solidFill>
              </a:rPr>
              <a:t>Taruya</a:t>
            </a:r>
            <a:r>
              <a:rPr lang="en-US" altLang="ko-KR" dirty="0" smtClean="0">
                <a:solidFill>
                  <a:schemeClr val="tx1"/>
                </a:solidFill>
              </a:rPr>
              <a:t>(2014)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791818"/>
            <a:ext cx="878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dirty="0" smtClean="0"/>
              <a:t> The dotted: theory with simple Kaiser and Gaussian </a:t>
            </a:r>
            <a:r>
              <a:rPr lang="en-US" altLang="ko-KR" dirty="0" err="1" smtClean="0"/>
              <a:t>FoG</a:t>
            </a:r>
            <a:r>
              <a:rPr lang="en-US" altLang="ko-KR" dirty="0" smtClean="0"/>
              <a:t> effect</a:t>
            </a:r>
          </a:p>
          <a:p>
            <a:pPr>
              <a:buFontTx/>
              <a:buChar char="-"/>
            </a:pPr>
            <a:r>
              <a:rPr lang="en-US" altLang="ko-KR" dirty="0" smtClean="0"/>
              <a:t> The solid: the improved/ blue filled contour: the observed using simulated map</a:t>
            </a:r>
          </a:p>
          <a:p>
            <a:pPr>
              <a:buFontTx/>
              <a:buChar char="-"/>
            </a:pPr>
            <a:r>
              <a:rPr lang="en-US" altLang="ko-KR" dirty="0"/>
              <a:t> </a:t>
            </a:r>
            <a:r>
              <a:rPr lang="en-US" altLang="ko-KR" dirty="0" smtClean="0"/>
              <a:t>Level: (0.2, 0.06, 0.016, 0.005, 0.002, -0.001, -0.006)</a:t>
            </a:r>
            <a:endParaRPr lang="ko-KR" altLang="en-US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000495" y="1643050"/>
          <a:ext cx="1047757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수식" r:id="rId6" imgW="558720" imgH="228600" progId="Equation.3">
                  <p:embed/>
                </p:oleObj>
              </mc:Choice>
              <mc:Fallback>
                <p:oleObj name="수식" r:id="rId6" imgW="5587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5" y="1643050"/>
                        <a:ext cx="1047757" cy="428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357950" y="1366826"/>
          <a:ext cx="2755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수식" r:id="rId8" imgW="2755800" imgH="419040" progId="Equation.3">
                  <p:embed/>
                </p:oleObj>
              </mc:Choice>
              <mc:Fallback>
                <p:oleObj name="수식" r:id="rId8" imgW="27558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1366826"/>
                        <a:ext cx="27559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뺄셈 기호 10"/>
          <p:cNvSpPr/>
          <p:nvPr/>
        </p:nvSpPr>
        <p:spPr>
          <a:xfrm>
            <a:off x="5500694" y="1285860"/>
            <a:ext cx="4214842" cy="128588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Landy</a:t>
            </a:r>
            <a:r>
              <a:rPr lang="en-US" altLang="ko-KR" dirty="0" smtClean="0"/>
              <a:t> &amp; </a:t>
            </a:r>
            <a:r>
              <a:rPr lang="en-US" altLang="ko-KR" dirty="0" err="1" smtClean="0"/>
              <a:t>Szalay</a:t>
            </a:r>
            <a:r>
              <a:rPr lang="en-US" altLang="ko-KR" dirty="0" smtClean="0"/>
              <a:t> (1993)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en-US" altLang="ko-KR" dirty="0" smtClean="0"/>
              <a:t>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err="1" smtClean="0">
                <a:solidFill>
                  <a:schemeClr val="bg1">
                    <a:lumMod val="85000"/>
                  </a:schemeClr>
                </a:solidFill>
              </a:rPr>
              <a:t>Redshift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 Space Distortion(RSD)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Measurements</a:t>
            </a:r>
          </a:p>
          <a:p>
            <a:pPr lvl="1"/>
            <a:r>
              <a:rPr lang="en-US" altLang="ko-KR" dirty="0"/>
              <a:t>D</a:t>
            </a:r>
            <a:r>
              <a:rPr lang="en-US" altLang="ko-KR" dirty="0" smtClean="0"/>
              <a:t>istances &amp; Cosmic growth rate with Simulation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Result</a:t>
            </a:r>
          </a:p>
          <a:p>
            <a:pPr lvl="1"/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Combined, Northern and Southern maps of DR11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Testing Cosmology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Measurement: distances</a:t>
            </a:r>
            <a:endParaRPr lang="ko-KR" altLang="en-US" sz="72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817577"/>
          </a:xfrm>
        </p:spPr>
        <p:txBody>
          <a:bodyPr>
            <a:noAutofit/>
          </a:bodyPr>
          <a:lstStyle/>
          <a:p>
            <a:pPr algn="ctr"/>
            <a:r>
              <a:rPr lang="en-US" altLang="ko-KR" sz="1700" dirty="0" smtClean="0"/>
              <a:t>Decrease D</a:t>
            </a:r>
            <a:r>
              <a:rPr lang="en-US" altLang="ko-KR" sz="1100" dirty="0" smtClean="0"/>
              <a:t>A</a:t>
            </a:r>
            <a:r>
              <a:rPr lang="en-US" altLang="ko-KR" sz="1700" dirty="0" smtClean="0"/>
              <a:t> by 10%</a:t>
            </a:r>
          </a:p>
          <a:p>
            <a:pPr algn="ctr"/>
            <a:r>
              <a:rPr lang="en-US" altLang="ko-KR" sz="1700" dirty="0" smtClean="0"/>
              <a:t>(Thin black solid </a:t>
            </a:r>
            <a:r>
              <a:rPr lang="en-US" altLang="ko-KR" sz="1700" u="sng" dirty="0" smtClean="0"/>
              <a:t>to</a:t>
            </a:r>
            <a:r>
              <a:rPr lang="en-US" altLang="ko-KR" sz="1700" dirty="0" smtClean="0"/>
              <a:t> thin </a:t>
            </a:r>
            <a:r>
              <a:rPr lang="en-US" altLang="ko-KR" sz="1700" dirty="0" smtClean="0">
                <a:solidFill>
                  <a:srgbClr val="00B0F0"/>
                </a:solidFill>
              </a:rPr>
              <a:t>blue</a:t>
            </a:r>
            <a:r>
              <a:rPr lang="en-US" altLang="ko-KR" sz="1700" dirty="0" smtClean="0"/>
              <a:t> dashed)</a:t>
            </a:r>
            <a:endParaRPr lang="en-US" altLang="ko-KR" sz="1700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ko-KR" sz="1700" dirty="0" smtClean="0"/>
              <a:t>Decrease H</a:t>
            </a:r>
            <a:r>
              <a:rPr lang="en-US" altLang="ko-KR" sz="1700" baseline="30000" dirty="0" smtClean="0"/>
              <a:t>-1</a:t>
            </a:r>
            <a:r>
              <a:rPr lang="en-US" altLang="ko-KR" sz="1700" dirty="0" smtClean="0"/>
              <a:t> by 10%</a:t>
            </a:r>
          </a:p>
          <a:p>
            <a:pPr algn="ctr"/>
            <a:r>
              <a:rPr lang="en-US" altLang="ko-KR" sz="1700" dirty="0" smtClean="0"/>
              <a:t>(Thin black solid </a:t>
            </a:r>
            <a:r>
              <a:rPr lang="en-US" altLang="ko-KR" sz="1700" u="sng" dirty="0" smtClean="0"/>
              <a:t>to</a:t>
            </a:r>
            <a:r>
              <a:rPr lang="en-US" altLang="ko-KR" sz="1700" dirty="0" smtClean="0"/>
              <a:t> thin </a:t>
            </a:r>
            <a:r>
              <a:rPr lang="en-US" altLang="ko-KR" sz="1700" dirty="0" smtClean="0">
                <a:solidFill>
                  <a:srgbClr val="00B0F0"/>
                </a:solidFill>
              </a:rPr>
              <a:t>blue</a:t>
            </a:r>
            <a:r>
              <a:rPr lang="en-US" altLang="ko-KR" sz="1700" dirty="0" smtClean="0"/>
              <a:t> dashed)</a:t>
            </a:r>
            <a:endParaRPr lang="ko-KR" altLang="en-US" sz="17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590617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400" dirty="0" smtClean="0">
                <a:latin typeface="HY그래픽" pitchFamily="18" charset="-127"/>
                <a:ea typeface="HY그래픽" pitchFamily="18" charset="-127"/>
              </a:rPr>
              <a:t>The BAO circle :</a:t>
            </a:r>
          </a:p>
          <a:p>
            <a:r>
              <a:rPr lang="en-US" altLang="ko-KR" sz="1400" dirty="0" smtClean="0">
                <a:latin typeface="HY그래픽" pitchFamily="18" charset="-127"/>
                <a:ea typeface="HY그래픽" pitchFamily="18" charset="-127"/>
              </a:rPr>
              <a:t>squeezed along the transverse direction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80" y="5906176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400" dirty="0" smtClean="0">
                <a:latin typeface="HY그래픽" pitchFamily="18" charset="-127"/>
                <a:ea typeface="HY그래픽" pitchFamily="18" charset="-127"/>
              </a:rPr>
              <a:t>The BAO circle :</a:t>
            </a:r>
          </a:p>
          <a:p>
            <a:r>
              <a:rPr lang="en-US" altLang="ko-KR" sz="1400" dirty="0" smtClean="0">
                <a:latin typeface="HY그래픽" pitchFamily="18" charset="-127"/>
                <a:ea typeface="HY그래픽" pitchFamily="18" charset="-127"/>
              </a:rPr>
              <a:t>squeezed along the radial direction</a:t>
            </a:r>
            <a:endParaRPr lang="ko-KR" altLang="en-US" sz="1400" dirty="0"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13" name="뺄셈 기호 12"/>
          <p:cNvSpPr/>
          <p:nvPr/>
        </p:nvSpPr>
        <p:spPr>
          <a:xfrm>
            <a:off x="3643306" y="6143644"/>
            <a:ext cx="6215106" cy="928694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Song, Okumura and </a:t>
            </a:r>
            <a:r>
              <a:rPr lang="en-US" altLang="ko-KR" dirty="0" err="1" smtClean="0">
                <a:latin typeface="HY그래픽" pitchFamily="18" charset="-127"/>
                <a:ea typeface="HY그래픽" pitchFamily="18" charset="-127"/>
              </a:rPr>
              <a:t>Taruya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et al.(2013)</a:t>
            </a:r>
            <a:endParaRPr lang="ko-KR" altLang="en-US" dirty="0">
              <a:latin typeface="HY그래픽" pitchFamily="18" charset="-127"/>
              <a:ea typeface="HY그래픽" pitchFamily="18" charset="-127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38" y="2243218"/>
            <a:ext cx="3667125" cy="34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30582"/>
            <a:ext cx="3733800" cy="34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Measurement: structure formation</a:t>
            </a:r>
            <a:endParaRPr lang="ko-KR" altLang="en-US" sz="72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ko-KR" sz="1700" dirty="0" smtClean="0"/>
              <a:t>Increase </a:t>
            </a:r>
            <a:r>
              <a:rPr lang="en-US" altLang="ko-KR" sz="1700" dirty="0" err="1" smtClean="0"/>
              <a:t>G</a:t>
            </a:r>
            <a:r>
              <a:rPr lang="en-US" altLang="ko-KR" sz="1200" dirty="0" err="1" smtClean="0"/>
              <a:t>b</a:t>
            </a:r>
            <a:r>
              <a:rPr lang="en-US" altLang="ko-KR" sz="1700" dirty="0" smtClean="0"/>
              <a:t> by 10%</a:t>
            </a:r>
          </a:p>
          <a:p>
            <a:pPr algn="ctr"/>
            <a:r>
              <a:rPr lang="en-US" altLang="ko-KR" sz="1700" dirty="0" smtClean="0"/>
              <a:t>(Thin black solid </a:t>
            </a:r>
            <a:r>
              <a:rPr lang="en-US" altLang="ko-KR" sz="1700" u="sng" dirty="0" smtClean="0"/>
              <a:t>to</a:t>
            </a:r>
            <a:r>
              <a:rPr lang="en-US" altLang="ko-KR" sz="1700" dirty="0" smtClean="0"/>
              <a:t> thin </a:t>
            </a:r>
            <a:r>
              <a:rPr lang="en-US" altLang="ko-KR" sz="1700" dirty="0" smtClean="0">
                <a:solidFill>
                  <a:srgbClr val="00B0F0"/>
                </a:solidFill>
              </a:rPr>
              <a:t>blue</a:t>
            </a:r>
            <a:r>
              <a:rPr lang="en-US" altLang="ko-KR" sz="1700" dirty="0" smtClean="0"/>
              <a:t> dashed) </a:t>
            </a:r>
            <a:endParaRPr lang="ko-KR" altLang="en-US" sz="1700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ko-KR" sz="1700" dirty="0" smtClean="0"/>
              <a:t>Increase </a:t>
            </a:r>
            <a:r>
              <a:rPr lang="en-US" altLang="ko-KR" sz="1700" dirty="0" err="1" smtClean="0"/>
              <a:t>G</a:t>
            </a:r>
            <a:r>
              <a:rPr lang="en-US" altLang="ko-KR" sz="1400" dirty="0" err="1" smtClean="0"/>
              <a:t>theta</a:t>
            </a:r>
            <a:r>
              <a:rPr lang="en-US" altLang="ko-KR" sz="1700" dirty="0" smtClean="0"/>
              <a:t> by 10%</a:t>
            </a:r>
          </a:p>
          <a:p>
            <a:pPr algn="ctr"/>
            <a:r>
              <a:rPr lang="en-US" altLang="ko-KR" sz="1700" dirty="0" smtClean="0"/>
              <a:t>(Thin black solid </a:t>
            </a:r>
            <a:r>
              <a:rPr lang="en-US" altLang="ko-KR" sz="1700" u="sng" dirty="0" smtClean="0"/>
              <a:t>to</a:t>
            </a:r>
            <a:r>
              <a:rPr lang="en-US" altLang="ko-KR" sz="1700" dirty="0" smtClean="0"/>
              <a:t> thin </a:t>
            </a:r>
            <a:r>
              <a:rPr lang="en-US" altLang="ko-KR" sz="1700" dirty="0" smtClean="0">
                <a:solidFill>
                  <a:srgbClr val="00B0F0"/>
                </a:solidFill>
              </a:rPr>
              <a:t>blue</a:t>
            </a:r>
            <a:r>
              <a:rPr lang="en-US" altLang="ko-KR" sz="1700" dirty="0" smtClean="0"/>
              <a:t> dashed)</a:t>
            </a:r>
            <a:endParaRPr lang="ko-KR" altLang="en-US" sz="17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832" y="2209800"/>
            <a:ext cx="366733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30503"/>
            <a:ext cx="3733800" cy="346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0034" y="590617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그래픽" pitchFamily="18" charset="-127"/>
                <a:ea typeface="HY그래픽" pitchFamily="18" charset="-127"/>
              </a:rPr>
              <a:t>- The BAO tip points move counter-clockwise</a:t>
            </a:r>
          </a:p>
          <a:p>
            <a:r>
              <a:rPr lang="en-US" altLang="ko-KR" sz="1400" dirty="0" smtClean="0">
                <a:latin typeface="HY그래픽" pitchFamily="18" charset="-127"/>
                <a:ea typeface="HY그래픽" pitchFamily="18" charset="-127"/>
              </a:rPr>
              <a:t>- 2D BAO circle: inv.</a:t>
            </a:r>
            <a:endParaRPr lang="ko-KR" altLang="en-US" sz="1400" dirty="0"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5906176"/>
            <a:ext cx="450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그래픽" pitchFamily="18" charset="-127"/>
                <a:ea typeface="HY그래픽" pitchFamily="18" charset="-127"/>
              </a:rPr>
              <a:t>- The BAO tip points shrink toward the pivot point</a:t>
            </a:r>
          </a:p>
          <a:p>
            <a:r>
              <a:rPr lang="en-US" altLang="ko-KR" sz="1400" dirty="0" smtClean="0">
                <a:latin typeface="HY그래픽" pitchFamily="18" charset="-127"/>
                <a:ea typeface="HY그래픽" pitchFamily="18" charset="-127"/>
              </a:rPr>
              <a:t>- 2D BAO circle: inv.</a:t>
            </a:r>
            <a:endParaRPr lang="ko-KR" altLang="en-US" sz="1400" dirty="0"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13" name="뺄셈 기호 12"/>
          <p:cNvSpPr/>
          <p:nvPr/>
        </p:nvSpPr>
        <p:spPr>
          <a:xfrm>
            <a:off x="3643306" y="6143644"/>
            <a:ext cx="6215106" cy="928694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Song, Okumura and </a:t>
            </a:r>
            <a:r>
              <a:rPr lang="en-US" altLang="ko-KR" dirty="0" err="1" smtClean="0">
                <a:latin typeface="HY그래픽" pitchFamily="18" charset="-127"/>
                <a:ea typeface="HY그래픽" pitchFamily="18" charset="-127"/>
              </a:rPr>
              <a:t>Taruya</a:t>
            </a:r>
            <a:r>
              <a:rPr lang="en-US" altLang="ko-KR" dirty="0" smtClean="0">
                <a:latin typeface="HY그래픽" pitchFamily="18" charset="-127"/>
                <a:ea typeface="HY그래픽" pitchFamily="18" charset="-127"/>
              </a:rPr>
              <a:t> et al.(2013)</a:t>
            </a:r>
            <a:endParaRPr lang="ko-KR" altLang="en-US" dirty="0"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Measurement: cut-off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62226" y="2000240"/>
            <a:ext cx="4038600" cy="369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원호 13"/>
          <p:cNvSpPr/>
          <p:nvPr/>
        </p:nvSpPr>
        <p:spPr>
          <a:xfrm>
            <a:off x="2219308" y="4198402"/>
            <a:ext cx="1857388" cy="1857388"/>
          </a:xfrm>
          <a:prstGeom prst="arc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 rot="5400000">
            <a:off x="2178612" y="3662148"/>
            <a:ext cx="2916000" cy="14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rot="16200000" flipH="1">
            <a:off x="2404382" y="3669889"/>
            <a:ext cx="29160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19572" y="462703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rgbClr val="FFFF00"/>
                </a:solidFill>
              </a:rPr>
              <a:t>S</a:t>
            </a:r>
            <a:r>
              <a:rPr lang="en-US" altLang="ko-KR" sz="1400" b="1" dirty="0" err="1" smtClean="0">
                <a:solidFill>
                  <a:srgbClr val="FFFF00"/>
                </a:solidFill>
              </a:rPr>
              <a:t>cut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7984" y="2298094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2000" b="1" dirty="0" smtClean="0">
                <a:solidFill>
                  <a:srgbClr val="FF0000"/>
                </a:solidFill>
              </a:rPr>
              <a:t>σ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cut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264017" y="5698600"/>
          <a:ext cx="1812943" cy="45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수식" r:id="rId5" imgW="914400" imgH="228600" progId="Equation.3">
                  <p:embed/>
                </p:oleObj>
              </mc:Choice>
              <mc:Fallback>
                <p:oleObj name="수식" r:id="rId5" imgW="914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17" y="5698600"/>
                        <a:ext cx="1812943" cy="453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cxnSp>
        <p:nvCxnSpPr>
          <p:cNvPr id="12" name="직선 연결선 17"/>
          <p:cNvCxnSpPr/>
          <p:nvPr/>
        </p:nvCxnSpPr>
        <p:spPr>
          <a:xfrm rot="16200000" flipH="1">
            <a:off x="2609944" y="3676045"/>
            <a:ext cx="29160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7"/>
          <p:cNvCxnSpPr/>
          <p:nvPr/>
        </p:nvCxnSpPr>
        <p:spPr>
          <a:xfrm rot="16200000" flipH="1">
            <a:off x="2825967" y="3662864"/>
            <a:ext cx="29160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Measurement: fitting method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 smtClean="0"/>
              <a:t>After fixing the shape (scale-dependence) from the early universe information (Planck prior)</a:t>
            </a:r>
          </a:p>
          <a:p>
            <a:r>
              <a:rPr lang="en-US" altLang="ko-KR" sz="2400" dirty="0" smtClean="0"/>
              <a:t>Fitting by rescaling the transverse and radial distances</a:t>
            </a:r>
          </a:p>
          <a:p>
            <a:endParaRPr lang="en-US" altLang="ko-KR" sz="2400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The other fitting parameters: </a:t>
            </a:r>
            <a:r>
              <a:rPr lang="en-US" altLang="ko-KR" sz="2400" dirty="0" err="1" smtClean="0"/>
              <a:t>G</a:t>
            </a:r>
            <a:r>
              <a:rPr lang="en-US" altLang="ko-KR" sz="1600" dirty="0" err="1" smtClean="0"/>
              <a:t>b</a:t>
            </a:r>
            <a:r>
              <a:rPr lang="en-US" altLang="ko-KR" sz="1600" dirty="0" smtClean="0"/>
              <a:t>, </a:t>
            </a:r>
            <a:r>
              <a:rPr lang="en-US" altLang="ko-KR" sz="2400" dirty="0" err="1" smtClean="0"/>
              <a:t>G</a:t>
            </a:r>
            <a:r>
              <a:rPr lang="en-US" altLang="ko-KR" sz="1600" dirty="0" err="1" smtClean="0"/>
              <a:t>theta</a:t>
            </a:r>
            <a:r>
              <a:rPr lang="en-US" altLang="ko-KR" sz="1600" dirty="0" smtClean="0"/>
              <a:t>, </a:t>
            </a:r>
            <a:r>
              <a:rPr lang="en-US" altLang="ko-KR" sz="2400" dirty="0" smtClean="0"/>
              <a:t>and</a:t>
            </a:r>
            <a:r>
              <a:rPr lang="en-US" altLang="ko-KR" sz="1600" dirty="0" smtClean="0"/>
              <a:t> </a:t>
            </a:r>
            <a:r>
              <a:rPr lang="el-GR" altLang="ko-KR" sz="2400" dirty="0" smtClean="0"/>
              <a:t>σ</a:t>
            </a:r>
            <a:r>
              <a:rPr lang="en-US" altLang="ko-KR" sz="1050" dirty="0" smtClean="0"/>
              <a:t>p </a:t>
            </a:r>
            <a:r>
              <a:rPr lang="en-US" altLang="ko-KR" sz="1200" dirty="0" smtClean="0"/>
              <a:t>(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model-independent</a:t>
            </a:r>
            <a:r>
              <a:rPr lang="en-US" altLang="ko-KR" sz="1200" dirty="0" smtClean="0"/>
              <a:t>)</a:t>
            </a:r>
            <a:endParaRPr lang="en-US" altLang="ko-KR" sz="2400" dirty="0" smtClean="0"/>
          </a:p>
          <a:p>
            <a:pPr lvl="1"/>
            <a:r>
              <a:rPr lang="el-GR" altLang="ko-KR" sz="2000" dirty="0" smtClean="0"/>
              <a:t>σ</a:t>
            </a:r>
            <a:r>
              <a:rPr lang="en-US" altLang="ko-KR" sz="1000" dirty="0" smtClean="0"/>
              <a:t>p </a:t>
            </a:r>
            <a:r>
              <a:rPr lang="en-US" altLang="ko-KR" sz="2000" dirty="0" smtClean="0"/>
              <a:t>representing non-linear contamination to the power spectra of the density and velocity fields (</a:t>
            </a:r>
            <a:r>
              <a:rPr lang="en-US" altLang="ko-KR" sz="2000" dirty="0" err="1" smtClean="0"/>
              <a:t>FoG</a:t>
            </a:r>
            <a:r>
              <a:rPr lang="en-US" altLang="ko-KR" sz="2000" dirty="0" smtClean="0"/>
              <a:t>/ Gaussian)</a:t>
            </a:r>
          </a:p>
          <a:p>
            <a:endParaRPr lang="ko-KR" alt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219259"/>
              </p:ext>
            </p:extLst>
          </p:nvPr>
        </p:nvGraphicFramePr>
        <p:xfrm>
          <a:off x="722341" y="2637169"/>
          <a:ext cx="7993063" cy="1655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수식" r:id="rId4" imgW="3429000" imgH="736560" progId="Equation.3">
                  <p:embed/>
                </p:oleObj>
              </mc:Choice>
              <mc:Fallback>
                <p:oleObj name="수식" r:id="rId4" imgW="3429000" imgH="7365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41" y="2637169"/>
                        <a:ext cx="7993063" cy="16559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직선 화살표 연결선 6"/>
          <p:cNvCxnSpPr/>
          <p:nvPr/>
        </p:nvCxnSpPr>
        <p:spPr>
          <a:xfrm rot="5400000">
            <a:off x="4142578" y="3142454"/>
            <a:ext cx="571504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34" y="4356393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600" dirty="0" smtClean="0">
                <a:ea typeface="HY그래픽" pitchFamily="18" charset="-127"/>
              </a:rPr>
              <a:t>↑The observed anisotropy Correlation Function</a:t>
            </a:r>
          </a:p>
          <a:p>
            <a:r>
              <a:rPr lang="en-US" altLang="ko-KR" sz="1600" dirty="0" smtClean="0">
                <a:ea typeface="HY그래픽" pitchFamily="18" charset="-127"/>
              </a:rPr>
              <a:t>using ‘LCDM concordance model’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86446" y="438830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600" dirty="0" smtClean="0">
                <a:ea typeface="HY그래픽" pitchFamily="18" charset="-127"/>
              </a:rPr>
              <a:t>The theoretical C.F.↑</a:t>
            </a:r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en-US" altLang="ko-KR" dirty="0" smtClean="0"/>
              <a:t>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err="1" smtClean="0">
                <a:solidFill>
                  <a:schemeClr val="bg1">
                    <a:lumMod val="85000"/>
                  </a:schemeClr>
                </a:solidFill>
              </a:rPr>
              <a:t>Redshift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 Space Distortion(RSD)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Measurements</a:t>
            </a:r>
          </a:p>
          <a:p>
            <a:pPr lvl="1"/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istances &amp; Cosmic growth rate with Simulation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Results</a:t>
            </a:r>
          </a:p>
          <a:p>
            <a:pPr lvl="1"/>
            <a:r>
              <a:rPr lang="en-US" altLang="ko-KR" dirty="0" smtClean="0"/>
              <a:t>Combined, Northern and Southern map of DR11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Testing some Cosmology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en-US" altLang="ko-KR" dirty="0" smtClean="0"/>
              <a:t>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Motivation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err="1" smtClean="0"/>
              <a:t>Redshift</a:t>
            </a:r>
            <a:r>
              <a:rPr lang="en-US" altLang="ko-KR" dirty="0" smtClean="0"/>
              <a:t> Space Distortion(RSD)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Measurements</a:t>
            </a:r>
          </a:p>
          <a:p>
            <a:pPr lvl="1"/>
            <a:r>
              <a:rPr lang="en-US" altLang="ko-KR" dirty="0" smtClean="0"/>
              <a:t>Distances &amp; Cosmic growth rate with Simulation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Results</a:t>
            </a:r>
          </a:p>
          <a:p>
            <a:pPr lvl="1"/>
            <a:r>
              <a:rPr lang="en-US" altLang="ko-KR" dirty="0" smtClean="0"/>
              <a:t>Combined, Northern and Southern maps of DR11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Testing Cosmology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Data </a:t>
            </a:r>
            <a:r>
              <a:rPr lang="en-US" sz="2400" dirty="0"/>
              <a:t>Release(DR</a:t>
            </a:r>
            <a:r>
              <a:rPr lang="en-US" sz="2400" dirty="0" smtClean="0"/>
              <a:t>) of </a:t>
            </a:r>
            <a:br>
              <a:rPr lang="en-US" sz="2400" dirty="0" smtClean="0"/>
            </a:br>
            <a:r>
              <a:rPr lang="en-US" sz="2400" dirty="0" smtClean="0"/>
              <a:t>Baryon Oscillation Spectroscopic Survey (BOSS), </a:t>
            </a:r>
            <a:br>
              <a:rPr lang="en-US" sz="2400" dirty="0" smtClean="0"/>
            </a:br>
            <a:r>
              <a:rPr lang="en-US" sz="2400" dirty="0" smtClean="0"/>
              <a:t>a part of Sloan Digital Sky Survey (SDSS)</a:t>
            </a:r>
          </a:p>
          <a:p>
            <a:r>
              <a:rPr lang="en-US" sz="2400" dirty="0" smtClean="0"/>
              <a:t>Especially on sample with Constant MASS (CMASS)</a:t>
            </a:r>
          </a:p>
          <a:p>
            <a:r>
              <a:rPr lang="en-US" sz="2400" dirty="0" smtClean="0"/>
              <a:t>Covering the redshift range z = 0.43 ~ 0.7 </a:t>
            </a:r>
            <a:br>
              <a:rPr lang="en-US" sz="2400" dirty="0" smtClean="0"/>
            </a:br>
            <a:r>
              <a:rPr lang="en-US" sz="2400" dirty="0" smtClean="0"/>
              <a:t>(On average, z ~ 0.57) over ~8,500 square deg.</a:t>
            </a:r>
          </a:p>
          <a:p>
            <a:r>
              <a:rPr lang="en-US" sz="2400" dirty="0" smtClean="0"/>
              <a:t>Containing 690,826 galaxies, 520,805 in Northern hemisphere and 170,021 in Southern hemisphere.</a:t>
            </a:r>
          </a:p>
          <a:p>
            <a:endParaRPr lang="en-US" sz="2400" dirty="0"/>
          </a:p>
          <a:p>
            <a:r>
              <a:rPr lang="en-US" sz="2400" dirty="0" smtClean="0"/>
              <a:t>Coordinate transformation performed using 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 err="1" smtClean="0"/>
              <a:t>fiducial</a:t>
            </a:r>
            <a:r>
              <a:rPr lang="en-US" sz="2400" dirty="0" smtClean="0"/>
              <a:t> Planck best fit flat LCDM cosmological model.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5354902" y="44624"/>
            <a:ext cx="3815525" cy="22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2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Result</a:t>
            </a:r>
            <a:br>
              <a:rPr lang="en-US" altLang="ko-KR" dirty="0" smtClean="0"/>
            </a:br>
            <a:r>
              <a:rPr lang="en-US" altLang="ko-KR" dirty="0" smtClean="0"/>
              <a:t>- applying on BOSS DR11 -</a:t>
            </a:r>
            <a:endParaRPr lang="ko-KR" alt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254391"/>
              </p:ext>
            </p:extLst>
          </p:nvPr>
        </p:nvGraphicFramePr>
        <p:xfrm>
          <a:off x="642938" y="1589088"/>
          <a:ext cx="366236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4" imgW="1028700" imgH="215900" progId="Equation.3">
                  <p:embed/>
                </p:oleObj>
              </mc:Choice>
              <mc:Fallback>
                <p:oleObj name="Equation" r:id="rId4" imgW="1028700" imgH="215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589088"/>
                        <a:ext cx="3662362" cy="608012"/>
                      </a:xfrm>
                      <a:prstGeom prst="rect">
                        <a:avLst/>
                      </a:prstGeom>
                      <a:solidFill>
                        <a:srgbClr val="C0C0C0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5786" y="612049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400" dirty="0">
                <a:ea typeface="HY그래픽" pitchFamily="18" charset="-127"/>
              </a:rPr>
              <a:t> </a:t>
            </a:r>
            <a:r>
              <a:rPr lang="en-US" altLang="ko-KR" sz="1400" dirty="0" smtClean="0">
                <a:ea typeface="HY그래픽" pitchFamily="18" charset="-127"/>
              </a:rPr>
              <a:t>The </a:t>
            </a:r>
            <a:r>
              <a:rPr lang="en-US" altLang="ko-KR" sz="1400" u="sng" dirty="0" smtClean="0">
                <a:ea typeface="HY그래픽" pitchFamily="18" charset="-127"/>
              </a:rPr>
              <a:t>thin black solid </a:t>
            </a:r>
            <a:r>
              <a:rPr lang="en-US" altLang="ko-KR" sz="1400" dirty="0" smtClean="0">
                <a:ea typeface="HY그래픽" pitchFamily="18" charset="-127"/>
              </a:rPr>
              <a:t>represents the best fit and </a:t>
            </a:r>
            <a:r>
              <a:rPr lang="en-US" altLang="ko-KR" sz="1400" u="sng" dirty="0" smtClean="0">
                <a:ea typeface="HY그래픽" pitchFamily="18" charset="-127"/>
              </a:rPr>
              <a:t>the thin dashed </a:t>
            </a:r>
            <a:r>
              <a:rPr lang="en-US" altLang="ko-KR" sz="1400" dirty="0" smtClean="0">
                <a:ea typeface="HY그래픽" pitchFamily="18" charset="-127"/>
              </a:rPr>
              <a:t>‘LCDM </a:t>
            </a:r>
            <a:r>
              <a:rPr lang="en-US" altLang="ko-KR" sz="1400" dirty="0" err="1" smtClean="0">
                <a:ea typeface="HY그래픽" pitchFamily="18" charset="-127"/>
              </a:rPr>
              <a:t>concordance’model</a:t>
            </a:r>
            <a:r>
              <a:rPr lang="en-US" altLang="ko-KR" sz="1400" dirty="0" smtClean="0">
                <a:ea typeface="HY그래픽" pitchFamily="18" charset="-127"/>
              </a:rPr>
              <a:t> </a:t>
            </a:r>
          </a:p>
          <a:p>
            <a:pPr>
              <a:buFontTx/>
              <a:buChar char="-"/>
            </a:pPr>
            <a:r>
              <a:rPr lang="en-US" altLang="ko-KR" sz="1400" dirty="0">
                <a:ea typeface="HY그래픽" pitchFamily="18" charset="-127"/>
              </a:rPr>
              <a:t> </a:t>
            </a:r>
            <a:r>
              <a:rPr lang="en-US" altLang="ko-KR" sz="1400" dirty="0" smtClean="0">
                <a:ea typeface="HY그래픽" pitchFamily="18" charset="-127"/>
              </a:rPr>
              <a:t>The contour level=(0.2, 0.06, 0.016, 0.005, 0.002, -0.001, -0.006) from the inner one</a:t>
            </a:r>
            <a:endParaRPr lang="ko-KR" altLang="en-US" sz="1400" dirty="0">
              <a:ea typeface="HY그래픽" pitchFamily="18" charset="-127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 t="430" b="430"/>
          <a:stretch>
            <a:fillRect/>
          </a:stretch>
        </p:blipFill>
        <p:spPr/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b="4411"/>
          <a:stretch/>
        </p:blipFill>
        <p:spPr>
          <a:xfrm>
            <a:off x="4967516" y="2992789"/>
            <a:ext cx="3492916" cy="317251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 rotWithShape="1">
          <a:blip r:embed="rId8"/>
          <a:srcRect l="-1" t="528" r="43988" b="-2009"/>
          <a:stretch/>
        </p:blipFill>
        <p:spPr>
          <a:xfrm>
            <a:off x="5220072" y="1412776"/>
            <a:ext cx="2722199" cy="171045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Result</a:t>
            </a:r>
            <a:br>
              <a:rPr lang="en-US" altLang="ko-KR" dirty="0" smtClean="0"/>
            </a:br>
            <a:r>
              <a:rPr lang="en-US" altLang="ko-KR" dirty="0" smtClean="0"/>
              <a:t>- applying on each hemisphere -</a:t>
            </a:r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204864"/>
            <a:ext cx="3816424" cy="374972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 rotWithShape="1">
          <a:blip r:embed="rId4"/>
          <a:srcRect t="528" r="2878" b="-2009"/>
          <a:stretch/>
        </p:blipFill>
        <p:spPr>
          <a:xfrm>
            <a:off x="179512" y="3878789"/>
            <a:ext cx="4860032" cy="171045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491" y="1599996"/>
            <a:ext cx="3815525" cy="22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6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en-US" altLang="ko-KR" dirty="0" smtClean="0"/>
              <a:t>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err="1" smtClean="0">
                <a:solidFill>
                  <a:schemeClr val="bg1">
                    <a:lumMod val="85000"/>
                  </a:schemeClr>
                </a:solidFill>
              </a:rPr>
              <a:t>Redshift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 Space Distortion(RSD)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Measurements</a:t>
            </a:r>
          </a:p>
          <a:p>
            <a:pPr lvl="1"/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istances &amp; Cosmic growth rate with Simulation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</a:p>
          <a:p>
            <a:pPr lvl="1"/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Combined, Northern and Southern maps of D11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Testing Cosmology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Testing Cosmology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altLang="ko-KR" dirty="0" smtClean="0"/>
              <a:t>Several consistency-check on</a:t>
            </a:r>
          </a:p>
          <a:p>
            <a:pPr>
              <a:buFont typeface="Arial"/>
              <a:buChar char="•"/>
            </a:pPr>
            <a:endParaRPr lang="en-US" altLang="ko-KR" dirty="0" smtClean="0"/>
          </a:p>
          <a:p>
            <a:pPr lvl="1">
              <a:buFont typeface="Arial"/>
              <a:buChar char="•"/>
            </a:pPr>
            <a:r>
              <a:rPr lang="en-US" altLang="ko-KR" sz="2400" dirty="0" err="1"/>
              <a:t>Friedmann</a:t>
            </a:r>
            <a:r>
              <a:rPr lang="en-US" altLang="ko-KR" sz="2400" dirty="0"/>
              <a:t>-Robertson-Walker (FRW) cosmology</a:t>
            </a:r>
            <a:br>
              <a:rPr lang="en-US" altLang="ko-KR" sz="2400" dirty="0"/>
            </a:br>
            <a:r>
              <a:rPr lang="en-US" altLang="ko-KR" sz="2400" dirty="0"/>
              <a:t>using relation between </a:t>
            </a:r>
            <a:r>
              <a:rPr lang="en-US" altLang="ko-KR" sz="2400" dirty="0" smtClean="0"/>
              <a:t>D</a:t>
            </a:r>
            <a:r>
              <a:rPr lang="en-US" altLang="ko-KR" sz="1400" dirty="0" smtClean="0"/>
              <a:t>A</a:t>
            </a:r>
            <a:r>
              <a:rPr lang="en-US" altLang="ko-KR" sz="2400" dirty="0" smtClean="0"/>
              <a:t> and  </a:t>
            </a:r>
          </a:p>
          <a:p>
            <a:pPr lvl="1">
              <a:buFont typeface="Arial"/>
              <a:buChar char="•"/>
            </a:pPr>
            <a:endParaRPr lang="en-US" altLang="ko-KR" sz="2400" dirty="0" smtClean="0"/>
          </a:p>
          <a:p>
            <a:pPr lvl="1">
              <a:buFont typeface="Arial"/>
              <a:buChar char="•"/>
            </a:pPr>
            <a:r>
              <a:rPr lang="en-US" altLang="ko-KR" sz="2400" dirty="0" smtClean="0"/>
              <a:t>General </a:t>
            </a:r>
            <a:r>
              <a:rPr lang="en-US" altLang="ko-KR" sz="2400" dirty="0"/>
              <a:t>relativity and </a:t>
            </a:r>
            <a:r>
              <a:rPr lang="en-US" altLang="ko-KR" sz="2400" dirty="0" smtClean="0"/>
              <a:t>FRW</a:t>
            </a:r>
            <a:br>
              <a:rPr lang="en-US" altLang="ko-KR" sz="2400" dirty="0" smtClean="0"/>
            </a:br>
            <a:r>
              <a:rPr lang="en-US" altLang="ko-KR" sz="2400" dirty="0" smtClean="0"/>
              <a:t>using the relation between       and </a:t>
            </a:r>
            <a:endParaRPr lang="en-US" altLang="ko-KR" sz="24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477233"/>
              </p:ext>
            </p:extLst>
          </p:nvPr>
        </p:nvGraphicFramePr>
        <p:xfrm>
          <a:off x="4945559" y="4378622"/>
          <a:ext cx="4905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Equation" r:id="rId4" imgW="215900" imgH="215900" progId="Equation.3">
                  <p:embed/>
                </p:oleObj>
              </mc:Choice>
              <mc:Fallback>
                <p:oleObj name="Equation" r:id="rId4" imgW="21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559" y="4378622"/>
                        <a:ext cx="490537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689720"/>
              </p:ext>
            </p:extLst>
          </p:nvPr>
        </p:nvGraphicFramePr>
        <p:xfrm>
          <a:off x="5436096" y="3056293"/>
          <a:ext cx="576064" cy="458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2" name="수식" r:id="rId6" imgW="279360" imgH="190440" progId="Equation.3">
                  <p:embed/>
                </p:oleObj>
              </mc:Choice>
              <mc:Fallback>
                <p:oleObj name="수식" r:id="rId6" imgW="2793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056293"/>
                        <a:ext cx="576064" cy="458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779655"/>
              </p:ext>
            </p:extLst>
          </p:nvPr>
        </p:nvGraphicFramePr>
        <p:xfrm>
          <a:off x="6012160" y="4306614"/>
          <a:ext cx="576064" cy="458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3" name="수식" r:id="rId8" imgW="279360" imgH="190440" progId="Equation.3">
                  <p:embed/>
                </p:oleObj>
              </mc:Choice>
              <mc:Fallback>
                <p:oleObj name="수식" r:id="rId8" imgW="2793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306614"/>
                        <a:ext cx="576064" cy="458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191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Testing Cosmology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8" y="126876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“Planck early universe prior”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936423" y="1835532"/>
            <a:ext cx="1619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/>
              <a:t>D</a:t>
            </a:r>
            <a:r>
              <a:rPr lang="en-US" altLang="ko-KR" sz="1400" dirty="0" smtClean="0"/>
              <a:t>A</a:t>
            </a:r>
            <a:r>
              <a:rPr lang="en-US" altLang="ko-KR" dirty="0" smtClean="0"/>
              <a:t>-</a:t>
            </a:r>
            <a:r>
              <a:rPr lang="en-US" altLang="ko-KR" dirty="0" err="1" smtClean="0"/>
              <a:t>H</a:t>
            </a:r>
            <a:r>
              <a:rPr lang="en-US" altLang="ko-KR" sz="1400" dirty="0" err="1" smtClean="0"/>
              <a:t>inv</a:t>
            </a:r>
            <a:r>
              <a:rPr lang="en-US" altLang="ko-KR" dirty="0" smtClean="0"/>
              <a:t> plane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856437" y="1835532"/>
            <a:ext cx="179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err="1" smtClean="0"/>
              <a:t>G</a:t>
            </a:r>
            <a:r>
              <a:rPr lang="en-US" altLang="ko-KR" sz="1400" dirty="0" err="1" smtClean="0"/>
              <a:t>theta</a:t>
            </a:r>
            <a:r>
              <a:rPr lang="en-US" altLang="ko-KR" dirty="0" smtClean="0"/>
              <a:t>-D</a:t>
            </a:r>
            <a:r>
              <a:rPr lang="en-US" altLang="ko-KR" sz="1400" dirty="0" smtClean="0"/>
              <a:t>A</a:t>
            </a:r>
            <a:r>
              <a:rPr lang="en-US" altLang="ko-KR" dirty="0" smtClean="0"/>
              <a:t> plane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804248" y="1835532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/>
              <a:t>G</a:t>
            </a:r>
            <a:r>
              <a:rPr lang="en-US" altLang="ko-KR" sz="1400" dirty="0" err="1" smtClean="0"/>
              <a:t>theta</a:t>
            </a:r>
            <a:r>
              <a:rPr lang="en-US" altLang="ko-KR" dirty="0" err="1" smtClean="0"/>
              <a:t>-H</a:t>
            </a:r>
            <a:r>
              <a:rPr lang="en-US" altLang="ko-KR" sz="1400" dirty="0" err="1" smtClean="0"/>
              <a:t>inv</a:t>
            </a:r>
            <a:r>
              <a:rPr lang="en-US" altLang="ko-KR" dirty="0" smtClean="0"/>
              <a:t> plane</a:t>
            </a:r>
            <a:endParaRPr lang="ko-KR" altLang="en-US" dirty="0"/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790"/>
          <a:stretch/>
        </p:blipFill>
        <p:spPr>
          <a:xfrm>
            <a:off x="30622" y="2132856"/>
            <a:ext cx="3014678" cy="2942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312"/>
          <a:stretch/>
        </p:blipFill>
        <p:spPr>
          <a:xfrm>
            <a:off x="3059832" y="2132856"/>
            <a:ext cx="3079214" cy="30243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r="5475"/>
          <a:stretch/>
        </p:blipFill>
        <p:spPr>
          <a:xfrm>
            <a:off x="6101321" y="2204864"/>
            <a:ext cx="3007183" cy="28826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5652" y="5517232"/>
            <a:ext cx="771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Our model-independent analysis agrees within the 68% confidence level </a:t>
            </a:r>
            <a:br>
              <a:rPr lang="en-US" dirty="0" smtClean="0"/>
            </a:br>
            <a:r>
              <a:rPr lang="en-US" dirty="0" smtClean="0"/>
              <a:t>with the cosmology that assumed LCDM</a:t>
            </a:r>
            <a:r>
              <a:rPr lang="en-US" dirty="0"/>
              <a:t> </a:t>
            </a:r>
            <a:r>
              <a:rPr lang="en-US" dirty="0" smtClean="0"/>
              <a:t>and GR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en-US" altLang="ko-KR" dirty="0" smtClean="0"/>
              <a:t>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err="1" smtClean="0">
                <a:solidFill>
                  <a:schemeClr val="bg1">
                    <a:lumMod val="85000"/>
                  </a:schemeClr>
                </a:solidFill>
              </a:rPr>
              <a:t>Redshift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 Space Distortion(RSD)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Measurements</a:t>
            </a:r>
          </a:p>
          <a:p>
            <a:pPr lvl="1"/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istances &amp; 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osmic growth rate with Simulation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</a:p>
          <a:p>
            <a:pPr lvl="1"/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Combined, Northern and Southern maps of DR11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Testing Cosmology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4294967295"/>
          </p:nvPr>
        </p:nvSpPr>
        <p:spPr>
          <a:xfrm>
            <a:off x="323528" y="1600200"/>
            <a:ext cx="8568952" cy="475775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sz="2200" dirty="0" smtClean="0"/>
              <a:t>Using BOSS DR11 CMASS sample with Planck CMB prior,</a:t>
            </a:r>
          </a:p>
          <a:p>
            <a:r>
              <a:rPr lang="en-US" altLang="ko-KR" sz="2200" dirty="0" smtClean="0"/>
              <a:t>model-independent 2D redshift clustering analysis allow us to:</a:t>
            </a:r>
          </a:p>
          <a:p>
            <a:endParaRPr lang="en-US" altLang="ko-KR" sz="2200" dirty="0" smtClean="0"/>
          </a:p>
          <a:p>
            <a:pPr lvl="1"/>
            <a:r>
              <a:rPr lang="en-US" altLang="ko-KR" sz="1800" dirty="0" smtClean="0"/>
              <a:t>measure the angular diameter distance DA, Hubble scale </a:t>
            </a:r>
            <a:r>
              <a:rPr lang="en-US" altLang="ko-KR" sz="1800" dirty="0" err="1" smtClean="0"/>
              <a:t>Hinv</a:t>
            </a:r>
            <a:r>
              <a:rPr lang="en-US" altLang="ko-KR" sz="1800" dirty="0" smtClean="0"/>
              <a:t>, and growth rate </a:t>
            </a:r>
            <a:r>
              <a:rPr lang="en-US" altLang="ko-KR" sz="1800" dirty="0" err="1" smtClean="0"/>
              <a:t>Gtheta</a:t>
            </a:r>
            <a:r>
              <a:rPr lang="en-US" altLang="ko-KR" sz="1800" dirty="0" smtClean="0"/>
              <a:t>, </a:t>
            </a:r>
            <a:r>
              <a:rPr lang="en-US" altLang="ko-KR" sz="1800" u="sng" dirty="0" smtClean="0"/>
              <a:t>which are consistent with Planck LCDM prediction</a:t>
            </a:r>
          </a:p>
          <a:p>
            <a:pPr lvl="1"/>
            <a:r>
              <a:rPr lang="en-US" altLang="ko-KR" sz="1800" dirty="0" smtClean="0"/>
              <a:t>test several cutoff on the small scale and find that convergence is achieved for          &gt;40h/</a:t>
            </a:r>
            <a:r>
              <a:rPr lang="en-US" altLang="ko-KR" sz="1800" dirty="0" err="1" smtClean="0"/>
              <a:t>Mpc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find consistency with FRW</a:t>
            </a:r>
            <a:r>
              <a:rPr lang="en-US" altLang="ko-KR" sz="1800" dirty="0"/>
              <a:t> </a:t>
            </a:r>
            <a:r>
              <a:rPr lang="en-US" altLang="ko-KR" sz="1800" dirty="0" smtClean="0"/>
              <a:t>and GR within 68% CL</a:t>
            </a:r>
          </a:p>
          <a:p>
            <a:pPr lvl="1"/>
            <a:r>
              <a:rPr lang="en-US" altLang="ko-KR" sz="1800" dirty="0" smtClean="0"/>
              <a:t>compare the measurements from North and South sky samples and </a:t>
            </a:r>
            <a:br>
              <a:rPr lang="en-US" altLang="ko-KR" sz="1800" dirty="0" smtClean="0"/>
            </a:br>
            <a:r>
              <a:rPr lang="en-US" altLang="ko-KR" sz="1800" u="sng" dirty="0" smtClean="0"/>
              <a:t>find consistency with Planck LCDM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84776" y="3645024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2000" dirty="0" smtClean="0">
                <a:solidFill>
                  <a:srgbClr val="000000"/>
                </a:solidFill>
              </a:rPr>
              <a:t>σ</a:t>
            </a:r>
            <a:r>
              <a:rPr lang="en-US" altLang="ko-KR" sz="1400" dirty="0" smtClean="0">
                <a:solidFill>
                  <a:srgbClr val="000000"/>
                </a:solidFill>
              </a:rPr>
              <a:t>cut</a:t>
            </a:r>
            <a:endParaRPr lang="ko-KR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300038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Thank you :)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en-US" altLang="ko-KR" dirty="0" smtClean="0"/>
              <a:t>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Motivation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err="1" smtClean="0">
                <a:solidFill>
                  <a:schemeClr val="bg1">
                    <a:lumMod val="85000"/>
                  </a:schemeClr>
                </a:solidFill>
              </a:rPr>
              <a:t>Redshift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 Space Distortion(RSD)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Measurements</a:t>
            </a:r>
          </a:p>
          <a:p>
            <a:pPr lvl="1"/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Distances &amp; Cosmic growth rate with Simulation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</a:p>
          <a:p>
            <a:pPr lvl="1"/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Combined, Northern and Southern maps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of DR11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Testing Cosmology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idx="1"/>
          </p:nvPr>
        </p:nvSpPr>
        <p:spPr>
          <a:xfrm>
            <a:off x="457200" y="1623000"/>
            <a:ext cx="8229600" cy="468632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As known, the Universe is undergoing the accelerated expansion.</a:t>
            </a:r>
          </a:p>
          <a:p>
            <a:r>
              <a:rPr lang="en-US" altLang="ko-KR" dirty="0" smtClean="0"/>
              <a:t>To understand the nature of </a:t>
            </a:r>
            <a:r>
              <a:rPr lang="en-US" altLang="ko-KR" u="sng" dirty="0" smtClean="0"/>
              <a:t>Cosmic Acceleration(CA),</a:t>
            </a:r>
            <a:r>
              <a:rPr lang="en-US" altLang="ko-KR" dirty="0" smtClean="0"/>
              <a:t> which is caused by, so-called, ‘Dark energy’, several models such as cosmological constant, dynamic scalar field, and modified gravity, etc. were suggested.</a:t>
            </a:r>
          </a:p>
          <a:p>
            <a:r>
              <a:rPr lang="en-US" altLang="ko-KR" dirty="0" smtClean="0"/>
              <a:t>Among these, finding out the best description for CA is one of the most challenging problems in cosmology.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The expansion history and Large-scale structure formation of the Universe can be used for studying the characteristics of the dark energy.</a:t>
            </a:r>
          </a:p>
          <a:p>
            <a:r>
              <a:rPr lang="en-US" altLang="ko-KR" dirty="0" smtClean="0"/>
              <a:t>Wide-deep redshift galaxy survey can provide information about the cosmic distances( D</a:t>
            </a:r>
            <a:r>
              <a:rPr lang="en-US" altLang="ko-KR" sz="1700" dirty="0" smtClean="0"/>
              <a:t>A</a:t>
            </a:r>
            <a:r>
              <a:rPr lang="en-US" altLang="ko-KR" dirty="0" smtClean="0"/>
              <a:t>,     ) and growth rate (    ,    ) through which the expansion and structure growth rate of the Universe can be explored.</a:t>
            </a: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567697"/>
              </p:ext>
            </p:extLst>
          </p:nvPr>
        </p:nvGraphicFramePr>
        <p:xfrm>
          <a:off x="1691680" y="4293096"/>
          <a:ext cx="628654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수식" r:id="rId5" imgW="279360" imgH="190440" progId="Equation.3">
                  <p:embed/>
                </p:oleObj>
              </mc:Choice>
              <mc:Fallback>
                <p:oleObj name="수식" r:id="rId5" imgW="27936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293096"/>
                        <a:ext cx="628654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399391"/>
              </p:ext>
            </p:extLst>
          </p:nvPr>
        </p:nvGraphicFramePr>
        <p:xfrm>
          <a:off x="5516657" y="4395642"/>
          <a:ext cx="461822" cy="519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수식" r:id="rId7" imgW="203040" imgH="228600" progId="Equation.3">
                  <p:embed/>
                </p:oleObj>
              </mc:Choice>
              <mc:Fallback>
                <p:oleObj name="수식" r:id="rId7" imgW="2030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657" y="4395642"/>
                        <a:ext cx="461822" cy="5195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748674"/>
              </p:ext>
            </p:extLst>
          </p:nvPr>
        </p:nvGraphicFramePr>
        <p:xfrm>
          <a:off x="6097542" y="4395642"/>
          <a:ext cx="490682" cy="519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수식" r:id="rId9" imgW="215640" imgH="228600" progId="Equation.3">
                  <p:embed/>
                </p:oleObj>
              </mc:Choice>
              <mc:Fallback>
                <p:oleObj name="수식" r:id="rId9" imgW="2156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542" y="4395642"/>
                        <a:ext cx="490682" cy="5195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en-US" altLang="ko-KR" dirty="0" smtClean="0"/>
              <a:t>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err="1" smtClean="0"/>
              <a:t>Redshift</a:t>
            </a:r>
            <a:r>
              <a:rPr lang="en-US" altLang="ko-KR" dirty="0" smtClean="0"/>
              <a:t> Space Distortion(RSD)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Measurements</a:t>
            </a:r>
          </a:p>
          <a:p>
            <a:pPr lvl="1"/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Distances &amp; Cosmic growth rate with Simulation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</a:p>
          <a:p>
            <a:pPr lvl="1"/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Combined, Northern and Southern maps of DR11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Testing Cosmology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ko-KR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Redshift</a:t>
            </a:r>
            <a:r>
              <a:rPr lang="en-US" altLang="ko-KR" dirty="0" smtClean="0"/>
              <a:t> Space Distortion(RSD)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ko-KR" dirty="0" smtClean="0"/>
              <a:t> : Anisotropic features in the clustering pattern </a:t>
            </a:r>
            <a:br>
              <a:rPr lang="en-US" altLang="ko-KR" dirty="0" smtClean="0"/>
            </a:br>
            <a:r>
              <a:rPr lang="en-US" altLang="ko-KR" dirty="0" smtClean="0"/>
              <a:t>of galaxies in redshift space</a:t>
            </a:r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dirty="0" smtClean="0"/>
              <a:t>Main features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r>
              <a:rPr lang="en-US" altLang="ko-KR" dirty="0" smtClean="0"/>
              <a:t>At linear regimes,</a:t>
            </a:r>
          </a:p>
          <a:p>
            <a:pPr lvl="2"/>
            <a:r>
              <a:rPr lang="en-US" altLang="ko-KR" dirty="0" smtClean="0"/>
              <a:t>Kaiser effect- squeezed clustering pattern along line of sight</a:t>
            </a:r>
          </a:p>
          <a:p>
            <a:pPr lvl="1"/>
            <a:r>
              <a:rPr lang="en-US" altLang="ko-KR" dirty="0" smtClean="0"/>
              <a:t>At non-linear regimes,</a:t>
            </a:r>
          </a:p>
          <a:p>
            <a:pPr lvl="2"/>
            <a:r>
              <a:rPr lang="en-US" altLang="ko-KR" dirty="0" smtClean="0"/>
              <a:t>Finger of God effect- elongate clustering along line of sight</a:t>
            </a:r>
          </a:p>
          <a:p>
            <a:pPr lvl="2"/>
            <a:r>
              <a:rPr lang="en-US" altLang="ko-KR" dirty="0" smtClean="0"/>
              <a:t>caused by the random </a:t>
            </a:r>
            <a:r>
              <a:rPr lang="en-US" altLang="ko-KR" dirty="0" err="1" smtClean="0"/>
              <a:t>virial</a:t>
            </a:r>
            <a:r>
              <a:rPr lang="en-US" altLang="ko-KR" dirty="0" smtClean="0"/>
              <a:t> motions of galaxies residing at halos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Redshift</a:t>
            </a:r>
            <a:r>
              <a:rPr lang="en-US" altLang="ko-KR" dirty="0" smtClean="0"/>
              <a:t> Space Distortion(RSD)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5762" y="1600200"/>
            <a:ext cx="8472518" cy="4525963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Improvement in </a:t>
            </a:r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2D Power spectrum in </a:t>
            </a:r>
            <a:r>
              <a:rPr lang="en-US" altLang="ko-KR" dirty="0" err="1" smtClean="0"/>
              <a:t>redshift</a:t>
            </a:r>
            <a:r>
              <a:rPr lang="en-US" altLang="ko-KR" dirty="0" smtClean="0"/>
              <a:t> space</a:t>
            </a:r>
          </a:p>
          <a:p>
            <a:pPr lvl="1"/>
            <a:r>
              <a:rPr lang="en-US" altLang="ko-KR" dirty="0" smtClean="0"/>
              <a:t>Kaiser(1987)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err="1" smtClean="0"/>
              <a:t>Scoccimarro</a:t>
            </a:r>
            <a:r>
              <a:rPr lang="en-US" altLang="ko-KR" dirty="0" smtClean="0"/>
              <a:t>(2004)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err="1" smtClean="0">
                <a:solidFill>
                  <a:schemeClr val="accent6"/>
                </a:solidFill>
              </a:rPr>
              <a:t>T</a:t>
            </a:r>
            <a:r>
              <a:rPr lang="en-US" altLang="ko-KR" dirty="0" err="1" smtClean="0"/>
              <a:t>aruya</a:t>
            </a:r>
            <a:r>
              <a:rPr lang="en-US" altLang="ko-KR" dirty="0" smtClean="0"/>
              <a:t>, </a:t>
            </a:r>
            <a:r>
              <a:rPr lang="en-US" altLang="ko-KR" dirty="0" err="1" smtClean="0">
                <a:solidFill>
                  <a:schemeClr val="accent6"/>
                </a:solidFill>
              </a:rPr>
              <a:t>N</a:t>
            </a:r>
            <a:r>
              <a:rPr lang="en-US" altLang="ko-KR" dirty="0" err="1" smtClean="0"/>
              <a:t>ishimichi</a:t>
            </a:r>
            <a:r>
              <a:rPr lang="en-US" altLang="ko-KR" dirty="0" smtClean="0"/>
              <a:t>, and </a:t>
            </a:r>
            <a:r>
              <a:rPr lang="en-US" altLang="ko-KR" dirty="0" smtClean="0">
                <a:solidFill>
                  <a:schemeClr val="accent6"/>
                </a:solidFill>
              </a:rPr>
              <a:t>S</a:t>
            </a:r>
            <a:r>
              <a:rPr lang="en-US" altLang="ko-KR" dirty="0" smtClean="0"/>
              <a:t>aito (</a:t>
            </a:r>
            <a:r>
              <a:rPr lang="en-US" altLang="ko-KR" dirty="0" smtClean="0">
                <a:solidFill>
                  <a:srgbClr val="00B0F0"/>
                </a:solidFill>
              </a:rPr>
              <a:t>Improved</a:t>
            </a:r>
            <a:r>
              <a:rPr lang="en-US" altLang="ko-KR" dirty="0" smtClean="0"/>
              <a:t>)(2010)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81057" y="6019800"/>
          <a:ext cx="849153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수식" r:id="rId4" imgW="4698720" imgH="266400" progId="Equation.3">
                  <p:embed/>
                </p:oleObj>
              </mc:Choice>
              <mc:Fallback>
                <p:oleObj name="수식" r:id="rId4" imgW="469872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57" y="6019800"/>
                        <a:ext cx="8491537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492250" y="3214686"/>
          <a:ext cx="5008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수식" r:id="rId6" imgW="2819160" imgH="241200" progId="Equation.3">
                  <p:embed/>
                </p:oleObj>
              </mc:Choice>
              <mc:Fallback>
                <p:oleObj name="수식" r:id="rId6" imgW="281916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3214686"/>
                        <a:ext cx="50085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2"/>
          <p:cNvGraphicFramePr>
            <a:graphicFrameLocks noChangeAspect="1"/>
          </p:cNvGraphicFramePr>
          <p:nvPr/>
        </p:nvGraphicFramePr>
        <p:xfrm>
          <a:off x="1416050" y="4591050"/>
          <a:ext cx="69088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수식" r:id="rId8" imgW="3822480" imgH="266400" progId="Equation.3">
                  <p:embed/>
                </p:oleObj>
              </mc:Choice>
              <mc:Fallback>
                <p:oleObj name="수식" r:id="rId8" imgW="3822480" imgH="26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4591050"/>
                        <a:ext cx="69088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Redshift</a:t>
            </a:r>
            <a:r>
              <a:rPr lang="en-US" altLang="ko-KR" dirty="0" smtClean="0"/>
              <a:t> Space Distortion(RSD)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Decomposition</a:t>
            </a:r>
          </a:p>
          <a:p>
            <a:endParaRPr lang="ko-KR" altLang="en-U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65200" y="2581275"/>
          <a:ext cx="7410450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수식" r:id="rId4" imgW="3022560" imgH="1015920" progId="Equation.3">
                  <p:embed/>
                </p:oleObj>
              </mc:Choice>
              <mc:Fallback>
                <p:oleObj name="수식" r:id="rId4" imgW="3022560" imgH="1015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2581275"/>
                        <a:ext cx="7410450" cy="249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직사각형 4"/>
          <p:cNvSpPr/>
          <p:nvPr/>
        </p:nvSpPr>
        <p:spPr>
          <a:xfrm>
            <a:off x="4214810" y="5786454"/>
            <a:ext cx="4643470" cy="35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Song, </a:t>
            </a:r>
            <a:r>
              <a:rPr lang="en-US" altLang="ko-KR" dirty="0" err="1" smtClean="0">
                <a:solidFill>
                  <a:schemeClr val="tx1"/>
                </a:solidFill>
              </a:rPr>
              <a:t>Nishimichi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en-US" altLang="ko-KR" dirty="0" err="1" smtClean="0">
                <a:solidFill>
                  <a:schemeClr val="tx1"/>
                </a:solidFill>
              </a:rPr>
              <a:t>Taruya</a:t>
            </a:r>
            <a:r>
              <a:rPr lang="en-US" altLang="ko-KR" dirty="0" smtClean="0">
                <a:solidFill>
                  <a:schemeClr val="tx1"/>
                </a:solidFill>
              </a:rPr>
              <a:t> and Kayo(2013)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2015 High1</a:t>
            </a:r>
            <a:endParaRPr lang="ko-KR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6736</TotalTime>
  <Words>1042</Words>
  <Application>Microsoft Macintosh PowerPoint</Application>
  <PresentationFormat>On-screen Show (4:3)</PresentationFormat>
  <Paragraphs>236</Paragraphs>
  <Slides>28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테마</vt:lpstr>
      <vt:lpstr>수식</vt:lpstr>
      <vt:lpstr>Equation</vt:lpstr>
      <vt:lpstr>Cosmological Tests  using Redshift Space Clustering  in BOSS DR11 (Y. -S. Song, C. G. Sabiu, T. Okumura, M. Oh, E. V. Linder)  following Cosmological Constraints  from the Anisotropic Clustering Analysis using BOSS DR9 (E. V. Linder, M. Oh, T. Okumura, C. G. Sabiu, Y.-S. Song) </vt:lpstr>
      <vt:lpstr>Contents</vt:lpstr>
      <vt:lpstr>Contents</vt:lpstr>
      <vt:lpstr>Motivation</vt:lpstr>
      <vt:lpstr>Motivation</vt:lpstr>
      <vt:lpstr>Contents</vt:lpstr>
      <vt:lpstr>Redshift Space Distortion(RSD)</vt:lpstr>
      <vt:lpstr>Redshift Space Distortion(RSD)</vt:lpstr>
      <vt:lpstr>Redshift Space Distortion(RSD)</vt:lpstr>
      <vt:lpstr>Redshift Space Distortion(RSD)</vt:lpstr>
      <vt:lpstr>Redshift Space Distortion(RSD)</vt:lpstr>
      <vt:lpstr>Redshift Space Distortion(RSD)</vt:lpstr>
      <vt:lpstr>Redshift Space Distortion(RSD)</vt:lpstr>
      <vt:lpstr>Contents</vt:lpstr>
      <vt:lpstr>Measurement: distances</vt:lpstr>
      <vt:lpstr>Measurement: structure formation</vt:lpstr>
      <vt:lpstr>Measurement: cut-off</vt:lpstr>
      <vt:lpstr>Measurement: fitting method</vt:lpstr>
      <vt:lpstr>Contents</vt:lpstr>
      <vt:lpstr>Data</vt:lpstr>
      <vt:lpstr>Result - applying on BOSS DR11 -</vt:lpstr>
      <vt:lpstr>Result - applying on each hemisphere -</vt:lpstr>
      <vt:lpstr>Contents</vt:lpstr>
      <vt:lpstr>Testing Cosmology</vt:lpstr>
      <vt:lpstr>Testing Cosmology</vt:lpstr>
      <vt:lpstr>Contents</vt:lpstr>
      <vt:lpstr>Conclusion</vt:lpstr>
      <vt:lpstr>Thank you :)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사용자</dc:creator>
  <cp:lastModifiedBy>Oh MinJi</cp:lastModifiedBy>
  <cp:revision>219</cp:revision>
  <cp:lastPrinted>2015-01-26T04:55:34Z</cp:lastPrinted>
  <dcterms:created xsi:type="dcterms:W3CDTF">2014-04-20T15:19:01Z</dcterms:created>
  <dcterms:modified xsi:type="dcterms:W3CDTF">2015-01-30T13:04:01Z</dcterms:modified>
</cp:coreProperties>
</file>